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82" r:id="rId9"/>
    <p:sldId id="263" r:id="rId10"/>
    <p:sldId id="278" r:id="rId11"/>
    <p:sldId id="264" r:id="rId12"/>
    <p:sldId id="265" r:id="rId13"/>
    <p:sldId id="279" r:id="rId14"/>
    <p:sldId id="280" r:id="rId15"/>
    <p:sldId id="281" r:id="rId16"/>
    <p:sldId id="269" r:id="rId17"/>
    <p:sldId id="271" r:id="rId18"/>
    <p:sldId id="273" r:id="rId19"/>
    <p:sldId id="274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54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71600" y="1714500"/>
            <a:ext cx="6350000" cy="47625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TextBox 5"/>
          <p:cNvSpPr txBox="1"/>
          <p:nvPr/>
        </p:nvSpPr>
        <p:spPr>
          <a:xfrm>
            <a:off x="838200" y="0"/>
            <a:ext cx="7467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সবাইকে</a:t>
            </a:r>
            <a:r>
              <a:rPr lang="en-US" sz="8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80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ফুলের</a:t>
            </a:r>
            <a:r>
              <a:rPr lang="en-US" sz="8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80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শুভেচ্ছা</a:t>
            </a:r>
            <a:r>
              <a:rPr lang="en-US" sz="8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 </a:t>
            </a:r>
            <a:endParaRPr lang="en-US" sz="8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triped Right Arrow 2"/>
          <p:cNvSpPr/>
          <p:nvPr/>
        </p:nvSpPr>
        <p:spPr>
          <a:xfrm rot="10800000">
            <a:off x="4572000" y="529929"/>
            <a:ext cx="4038600" cy="2057400"/>
          </a:xfrm>
          <a:prstGeom prst="striped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5404905" y="1143000"/>
            <a:ext cx="290089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নর্দমার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ময়লা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Striped Right Arrow 5"/>
          <p:cNvSpPr/>
          <p:nvPr/>
        </p:nvSpPr>
        <p:spPr>
          <a:xfrm>
            <a:off x="762000" y="4114800"/>
            <a:ext cx="3810000" cy="2362200"/>
          </a:xfrm>
          <a:prstGeom prst="striped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066800" y="4876800"/>
            <a:ext cx="2895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রাসায়নিক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সার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8" name="Picture 7" descr="fertilizer-pic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0" y="3571876"/>
            <a:ext cx="4571999" cy="3286124"/>
          </a:xfrm>
          <a:prstGeom prst="rect">
            <a:avLst/>
          </a:prstGeom>
        </p:spPr>
      </p:pic>
      <p:pic>
        <p:nvPicPr>
          <p:cNvPr id="9" name="Picture 8" descr="thumbnail.php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-1" y="0"/>
            <a:ext cx="4648201" cy="356362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6" grpId="0" animBg="1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drinking08-outhouse-bangladesh_13104_600x45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3810001"/>
            <a:ext cx="4064000" cy="304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Striped Right Arrow 2"/>
          <p:cNvSpPr/>
          <p:nvPr/>
        </p:nvSpPr>
        <p:spPr>
          <a:xfrm rot="5400000">
            <a:off x="-476250" y="1009651"/>
            <a:ext cx="3162300" cy="2057400"/>
          </a:xfrm>
          <a:prstGeom prst="striped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 rot="5400000">
            <a:off x="-134038" y="1734239"/>
            <a:ext cx="24384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খোলা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পায়খানা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16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9" name="Picture 8" descr="Corbis-42-21509327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685276" y="0"/>
            <a:ext cx="3458724" cy="22860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 rot="21435587">
            <a:off x="6109842" y="4193739"/>
            <a:ext cx="223935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আর্সেনিক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যুক্ত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নলকুপের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পানি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1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Oval Callout 11"/>
          <p:cNvSpPr/>
          <p:nvPr/>
        </p:nvSpPr>
        <p:spPr>
          <a:xfrm>
            <a:off x="5867400" y="4038600"/>
            <a:ext cx="2667000" cy="1524000"/>
          </a:xfrm>
          <a:prstGeom prst="wedgeEllipseCallout">
            <a:avLst>
              <a:gd name="adj1" fmla="val -5334"/>
              <a:gd name="adj2" fmla="val -209555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8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11" grpId="0"/>
      <p:bldP spid="1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DSC09335-300x22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02629" y="3352800"/>
            <a:ext cx="4441371" cy="3505200"/>
          </a:xfrm>
          <a:prstGeom prst="rect">
            <a:avLst/>
          </a:prstGeom>
        </p:spPr>
      </p:pic>
      <p:pic>
        <p:nvPicPr>
          <p:cNvPr id="4" name="Picture 3" descr="hospital-01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-1"/>
            <a:ext cx="4648200" cy="336994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990600" y="4114800"/>
            <a:ext cx="21351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ডায়েরিয়া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096000" y="1600200"/>
            <a:ext cx="2286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টাইফয়েড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6" name="Rectangular Callout 15"/>
          <p:cNvSpPr/>
          <p:nvPr/>
        </p:nvSpPr>
        <p:spPr>
          <a:xfrm>
            <a:off x="6019800" y="1600200"/>
            <a:ext cx="2362200" cy="981670"/>
          </a:xfrm>
          <a:prstGeom prst="wedgeRectCallout">
            <a:avLst>
              <a:gd name="adj1" fmla="val -36063"/>
              <a:gd name="adj2" fmla="val 13058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ounded Rectangular Callout 16"/>
          <p:cNvSpPr/>
          <p:nvPr/>
        </p:nvSpPr>
        <p:spPr>
          <a:xfrm>
            <a:off x="914400" y="4038600"/>
            <a:ext cx="2209800" cy="1143000"/>
          </a:xfrm>
          <a:prstGeom prst="wedgeRoundRectCallout">
            <a:avLst>
              <a:gd name="adj1" fmla="val -15656"/>
              <a:gd name="adj2" fmla="val -110615"/>
              <a:gd name="adj3" fmla="val 1666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4" grpId="0"/>
      <p:bldP spid="16" grpId="0" animBg="1"/>
      <p:bldP spid="1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548562_377321508980737_118783841501173_1068486_1895966925_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3733800"/>
            <a:ext cx="4814690" cy="312419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032558" y="990600"/>
            <a:ext cx="202101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চর্ম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রোগ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 rot="16200000">
            <a:off x="831787" y="1280056"/>
            <a:ext cx="154575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জন্ডিস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Striped Right Arrow 7"/>
          <p:cNvSpPr/>
          <p:nvPr/>
        </p:nvSpPr>
        <p:spPr>
          <a:xfrm rot="5400000">
            <a:off x="-152400" y="685800"/>
            <a:ext cx="3429000" cy="2514600"/>
          </a:xfrm>
          <a:prstGeom prst="striped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arsenic_project_sufferer_picture15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943600" y="0"/>
            <a:ext cx="3048000" cy="3505200"/>
          </a:xfrm>
          <a:prstGeom prst="rect">
            <a:avLst/>
          </a:prstGeom>
        </p:spPr>
      </p:pic>
      <p:sp>
        <p:nvSpPr>
          <p:cNvPr id="10" name="Striped Right Arrow 9"/>
          <p:cNvSpPr/>
          <p:nvPr/>
        </p:nvSpPr>
        <p:spPr>
          <a:xfrm>
            <a:off x="2501551" y="346032"/>
            <a:ext cx="3435785" cy="2244768"/>
          </a:xfrm>
          <a:prstGeom prst="striped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ular Callout 10"/>
          <p:cNvSpPr/>
          <p:nvPr/>
        </p:nvSpPr>
        <p:spPr>
          <a:xfrm>
            <a:off x="5562600" y="4419600"/>
            <a:ext cx="3200400" cy="1219200"/>
          </a:xfrm>
          <a:prstGeom prst="wedgeRoundRectCallout">
            <a:avLst>
              <a:gd name="adj1" fmla="val -2046"/>
              <a:gd name="adj2" fmla="val -148117"/>
              <a:gd name="adj3" fmla="val 16667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একে</a:t>
            </a:r>
            <a:r>
              <a:rPr lang="en-US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আর্সেনিকোসিস</a:t>
            </a:r>
            <a:r>
              <a:rPr lang="en-US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রোগ</a:t>
            </a:r>
            <a:r>
              <a:rPr lang="en-US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36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9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 animBg="1"/>
      <p:bldP spid="10" grpId="0" animBg="1"/>
      <p:bldP spid="1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2971800" y="2286000"/>
            <a:ext cx="3048000" cy="19050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048000" y="2362200"/>
            <a:ext cx="28194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পানি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দূষণের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কারণ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 rot="20651729">
            <a:off x="945812" y="570309"/>
            <a:ext cx="294343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কলকারখানার</a:t>
            </a:r>
            <a:r>
              <a:rPr lang="en-US" sz="36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বর্জ্য</a:t>
            </a:r>
            <a:r>
              <a:rPr lang="en-US" sz="36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3600" dirty="0"/>
          </a:p>
        </p:txBody>
      </p:sp>
      <p:sp>
        <p:nvSpPr>
          <p:cNvPr id="7" name="Rectangle 6"/>
          <p:cNvSpPr/>
          <p:nvPr/>
        </p:nvSpPr>
        <p:spPr>
          <a:xfrm rot="408874">
            <a:off x="4603680" y="383158"/>
            <a:ext cx="244591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নর্দমার</a:t>
            </a:r>
            <a:r>
              <a:rPr lang="en-US" sz="44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ময়লা</a:t>
            </a:r>
            <a:r>
              <a:rPr lang="en-US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3200" dirty="0"/>
          </a:p>
        </p:txBody>
      </p:sp>
      <p:sp>
        <p:nvSpPr>
          <p:cNvPr id="8" name="Rounded Rectangular Callout 7"/>
          <p:cNvSpPr/>
          <p:nvPr/>
        </p:nvSpPr>
        <p:spPr>
          <a:xfrm rot="5606934">
            <a:off x="6331478" y="2695974"/>
            <a:ext cx="2667000" cy="838200"/>
          </a:xfrm>
          <a:prstGeom prst="wedgeRoundRectCallout">
            <a:avLst>
              <a:gd name="adj1" fmla="val 27436"/>
              <a:gd name="adj2" fmla="val 193346"/>
              <a:gd name="adj3" fmla="val 1666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 rot="5620789">
            <a:off x="6342648" y="2719835"/>
            <a:ext cx="249138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খোলা</a:t>
            </a:r>
            <a:r>
              <a:rPr lang="en-US" sz="4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পায়খানা</a:t>
            </a:r>
            <a:endParaRPr lang="en-US" sz="4000" dirty="0"/>
          </a:p>
        </p:txBody>
      </p:sp>
      <p:sp>
        <p:nvSpPr>
          <p:cNvPr id="10" name="Rounded Rectangular Callout 9"/>
          <p:cNvSpPr/>
          <p:nvPr/>
        </p:nvSpPr>
        <p:spPr>
          <a:xfrm rot="9476164">
            <a:off x="4893227" y="5042225"/>
            <a:ext cx="2667000" cy="838200"/>
          </a:xfrm>
          <a:prstGeom prst="wedgeRoundRectCallout">
            <a:avLst>
              <a:gd name="adj1" fmla="val 27436"/>
              <a:gd name="adj2" fmla="val 193346"/>
              <a:gd name="adj3" fmla="val 1666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 rot="20254166">
            <a:off x="4929236" y="5097957"/>
            <a:ext cx="249780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রাসায়নিক</a:t>
            </a:r>
            <a:r>
              <a:rPr lang="en-US" sz="4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সার</a:t>
            </a:r>
            <a:endParaRPr lang="en-US" sz="4000" dirty="0"/>
          </a:p>
        </p:txBody>
      </p:sp>
      <p:sp>
        <p:nvSpPr>
          <p:cNvPr id="12" name="Rounded Rectangular Callout 11"/>
          <p:cNvSpPr/>
          <p:nvPr/>
        </p:nvSpPr>
        <p:spPr>
          <a:xfrm rot="13118302">
            <a:off x="1543742" y="5203829"/>
            <a:ext cx="2397108" cy="808501"/>
          </a:xfrm>
          <a:prstGeom prst="wedgeRoundRectCallout">
            <a:avLst>
              <a:gd name="adj1" fmla="val 26756"/>
              <a:gd name="adj2" fmla="val 171165"/>
              <a:gd name="adj3" fmla="val 1666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13163545">
            <a:off x="1868640" y="5243191"/>
            <a:ext cx="164820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আর্সেনিক</a:t>
            </a:r>
            <a:endParaRPr lang="en-US" sz="4000" dirty="0"/>
          </a:p>
        </p:txBody>
      </p:sp>
      <p:sp>
        <p:nvSpPr>
          <p:cNvPr id="14" name="Rounded Rectangular Callout 13"/>
          <p:cNvSpPr/>
          <p:nvPr/>
        </p:nvSpPr>
        <p:spPr>
          <a:xfrm rot="16200000">
            <a:off x="16497" y="2918397"/>
            <a:ext cx="2667000" cy="838200"/>
          </a:xfrm>
          <a:prstGeom prst="wedgeRoundRectCallout">
            <a:avLst>
              <a:gd name="adj1" fmla="val 27436"/>
              <a:gd name="adj2" fmla="val 193346"/>
              <a:gd name="adj3" fmla="val 1666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 rot="16213855">
            <a:off x="42094" y="2942258"/>
            <a:ext cx="246253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ময়লা</a:t>
            </a:r>
            <a:r>
              <a:rPr lang="en-US" sz="4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আবর্জনা</a:t>
            </a:r>
            <a:endParaRPr lang="en-US" sz="4000" dirty="0"/>
          </a:p>
        </p:txBody>
      </p:sp>
      <p:sp>
        <p:nvSpPr>
          <p:cNvPr id="16" name="Rounded Rectangular Callout 15"/>
          <p:cNvSpPr/>
          <p:nvPr/>
        </p:nvSpPr>
        <p:spPr>
          <a:xfrm rot="424736">
            <a:off x="4532445" y="374275"/>
            <a:ext cx="2667000" cy="759685"/>
          </a:xfrm>
          <a:prstGeom prst="wedgeRoundRectCallout">
            <a:avLst>
              <a:gd name="adj1" fmla="val -17263"/>
              <a:gd name="adj2" fmla="val 212735"/>
              <a:gd name="adj3" fmla="val 1666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ounded Rectangular Callout 16"/>
          <p:cNvSpPr/>
          <p:nvPr/>
        </p:nvSpPr>
        <p:spPr>
          <a:xfrm rot="20651972">
            <a:off x="926890" y="527918"/>
            <a:ext cx="2874561" cy="838200"/>
          </a:xfrm>
          <a:prstGeom prst="wedgeRoundRectCallout">
            <a:avLst>
              <a:gd name="adj1" fmla="val 27436"/>
              <a:gd name="adj2" fmla="val 193346"/>
              <a:gd name="adj3" fmla="val 1666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8" dur="1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5" grpId="0"/>
      <p:bldP spid="7" grpId="0"/>
      <p:bldP spid="8" grpId="0" animBg="1"/>
      <p:bldP spid="9" grpId="0"/>
      <p:bldP spid="10" grpId="0" animBg="1"/>
      <p:bldP spid="11" grpId="0"/>
      <p:bldP spid="12" grpId="0" animBg="1"/>
      <p:bldP spid="13" grpId="0"/>
      <p:bldP spid="14" grpId="0" animBg="1"/>
      <p:bldP spid="15" grpId="0"/>
      <p:bldP spid="16" grpId="0" animBg="1"/>
      <p:bldP spid="1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3276600" y="2514600"/>
            <a:ext cx="2743200" cy="16764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505200" y="2667000"/>
            <a:ext cx="2286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রোগ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Oval 3"/>
          <p:cNvSpPr/>
          <p:nvPr/>
        </p:nvSpPr>
        <p:spPr>
          <a:xfrm rot="2649532">
            <a:off x="6018914" y="868381"/>
            <a:ext cx="2362200" cy="1295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 rot="18978834">
            <a:off x="6292566" y="4446469"/>
            <a:ext cx="2362200" cy="1295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 rot="692946">
            <a:off x="2561238" y="5252552"/>
            <a:ext cx="2362200" cy="1295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6200000">
            <a:off x="304800" y="2877287"/>
            <a:ext cx="2362200" cy="1295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21230744">
            <a:off x="2451969" y="181912"/>
            <a:ext cx="2362200" cy="1295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Down Arrow 10"/>
          <p:cNvSpPr/>
          <p:nvPr/>
        </p:nvSpPr>
        <p:spPr>
          <a:xfrm rot="10616932">
            <a:off x="3403176" y="1504422"/>
            <a:ext cx="762000" cy="990600"/>
          </a:xfrm>
          <a:prstGeom prst="down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Down Arrow 11"/>
          <p:cNvSpPr/>
          <p:nvPr/>
        </p:nvSpPr>
        <p:spPr>
          <a:xfrm rot="13767287">
            <a:off x="5957797" y="1774562"/>
            <a:ext cx="762000" cy="990600"/>
          </a:xfrm>
          <a:prstGeom prst="down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Down Arrow 12"/>
          <p:cNvSpPr/>
          <p:nvPr/>
        </p:nvSpPr>
        <p:spPr>
          <a:xfrm rot="18215801">
            <a:off x="6033807" y="3880169"/>
            <a:ext cx="762000" cy="1106829"/>
          </a:xfrm>
          <a:prstGeom prst="down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Down Arrow 13"/>
          <p:cNvSpPr/>
          <p:nvPr/>
        </p:nvSpPr>
        <p:spPr>
          <a:xfrm rot="276004">
            <a:off x="3360306" y="4218626"/>
            <a:ext cx="762000" cy="1010244"/>
          </a:xfrm>
          <a:prstGeom prst="down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Down Arrow 14"/>
          <p:cNvSpPr/>
          <p:nvPr/>
        </p:nvSpPr>
        <p:spPr>
          <a:xfrm rot="5400000">
            <a:off x="2343150" y="2914650"/>
            <a:ext cx="762000" cy="1104900"/>
          </a:xfrm>
          <a:prstGeom prst="down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2819400" y="457200"/>
            <a:ext cx="1600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আমাশয়</a:t>
            </a:r>
            <a:endParaRPr lang="en-US" sz="4000" dirty="0"/>
          </a:p>
        </p:txBody>
      </p:sp>
      <p:sp>
        <p:nvSpPr>
          <p:cNvPr id="17" name="Rectangle 16"/>
          <p:cNvSpPr/>
          <p:nvPr/>
        </p:nvSpPr>
        <p:spPr>
          <a:xfrm rot="2705543">
            <a:off x="6288018" y="1126125"/>
            <a:ext cx="170591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টাইফয়েড</a:t>
            </a:r>
            <a:endParaRPr lang="en-US" sz="4000" dirty="0"/>
          </a:p>
        </p:txBody>
      </p:sp>
      <p:sp>
        <p:nvSpPr>
          <p:cNvPr id="18" name="Rectangle 17"/>
          <p:cNvSpPr/>
          <p:nvPr/>
        </p:nvSpPr>
        <p:spPr>
          <a:xfrm rot="7881067">
            <a:off x="6660538" y="4660059"/>
            <a:ext cx="156968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কলেরা</a:t>
            </a:r>
            <a:endParaRPr lang="en-US" sz="4000" dirty="0"/>
          </a:p>
        </p:txBody>
      </p:sp>
      <p:sp>
        <p:nvSpPr>
          <p:cNvPr id="19" name="Rectangle 18"/>
          <p:cNvSpPr/>
          <p:nvPr/>
        </p:nvSpPr>
        <p:spPr>
          <a:xfrm rot="11839263">
            <a:off x="3162902" y="5545725"/>
            <a:ext cx="115127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জন্ডিস</a:t>
            </a:r>
            <a:endParaRPr lang="en-US" sz="4000" dirty="0"/>
          </a:p>
        </p:txBody>
      </p:sp>
      <p:sp>
        <p:nvSpPr>
          <p:cNvPr id="20" name="Rectangle 19"/>
          <p:cNvSpPr/>
          <p:nvPr/>
        </p:nvSpPr>
        <p:spPr>
          <a:xfrm rot="16046197">
            <a:off x="596263" y="3107325"/>
            <a:ext cx="162095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চর্ম</a:t>
            </a:r>
            <a:r>
              <a:rPr lang="en-US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রোগ</a:t>
            </a:r>
            <a:r>
              <a:rPr lang="en-US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40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1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 animBg="1"/>
      <p:bldP spid="3" grpId="1"/>
      <p:bldP spid="4" grpId="0" animBg="1"/>
      <p:bldP spid="6" grpId="0" animBg="1"/>
      <p:bldP spid="7" grpId="0" animBg="1"/>
      <p:bldP spid="8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/>
      <p:bldP spid="17" grpId="0"/>
      <p:bldP spid="18" grpId="0"/>
      <p:bldP spid="19" grpId="0"/>
      <p:bldP spid="2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3429000" y="2133600"/>
            <a:ext cx="2819400" cy="1752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886200" y="2590800"/>
            <a:ext cx="1981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দল</a:t>
            </a:r>
            <a:r>
              <a:rPr lang="en-US" sz="5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গঠন</a:t>
            </a:r>
            <a:endParaRPr lang="en-US" sz="5400" dirty="0">
              <a:solidFill>
                <a:srgbClr val="C00000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 rot="19242959">
            <a:off x="1411834" y="875235"/>
            <a:ext cx="2209800" cy="1143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 rot="19339032">
            <a:off x="1716634" y="875235"/>
            <a:ext cx="1676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শাপলা</a:t>
            </a:r>
            <a:endParaRPr lang="en-US" sz="3200" dirty="0" smtClean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3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১ </a:t>
            </a:r>
            <a:r>
              <a:rPr lang="en-US" sz="32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নং</a:t>
            </a:r>
            <a:r>
              <a:rPr lang="en-US" sz="3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দল</a:t>
            </a:r>
            <a:r>
              <a:rPr lang="en-US" sz="32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 </a:t>
            </a:r>
            <a:endParaRPr lang="en-US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8" name="Oval 17"/>
          <p:cNvSpPr/>
          <p:nvPr/>
        </p:nvSpPr>
        <p:spPr>
          <a:xfrm>
            <a:off x="6324600" y="762000"/>
            <a:ext cx="2209800" cy="1143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6629400" y="762000"/>
            <a:ext cx="1676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 smtClean="0">
                <a:solidFill>
                  <a:schemeClr val="accent5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কাঁঠাল</a:t>
            </a:r>
            <a:r>
              <a:rPr lang="en-US" sz="3200" dirty="0" smtClean="0">
                <a:solidFill>
                  <a:schemeClr val="accent5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pPr algn="ctr"/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২ </a:t>
            </a: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নং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দল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 </a:t>
            </a:r>
            <a:endParaRPr lang="en-US" dirty="0">
              <a:solidFill>
                <a:schemeClr val="tx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0" name="Oval 19"/>
          <p:cNvSpPr/>
          <p:nvPr/>
        </p:nvSpPr>
        <p:spPr>
          <a:xfrm rot="6971719">
            <a:off x="6428957" y="3796400"/>
            <a:ext cx="2209800" cy="1143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 rot="6971719">
            <a:off x="6733757" y="3796400"/>
            <a:ext cx="1676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ইলিশ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pPr algn="ctr"/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৩ </a:t>
            </a: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নং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দল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 </a:t>
            </a:r>
            <a:endParaRPr lang="en-US" dirty="0">
              <a:solidFill>
                <a:schemeClr val="tx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2" name="Oval 21"/>
          <p:cNvSpPr/>
          <p:nvPr/>
        </p:nvSpPr>
        <p:spPr>
          <a:xfrm>
            <a:off x="2971800" y="4953000"/>
            <a:ext cx="3200400" cy="1143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3048000" y="5029200"/>
            <a:ext cx="2895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রয়েল</a:t>
            </a:r>
            <a:r>
              <a:rPr lang="en-US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বেঙ্গল</a:t>
            </a:r>
            <a:r>
              <a:rPr lang="en-US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টাইগার</a:t>
            </a:r>
            <a:r>
              <a:rPr lang="en-US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pPr algn="ctr"/>
            <a:r>
              <a:rPr lang="en-US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৪ </a:t>
            </a:r>
            <a:r>
              <a:rPr lang="en-US" sz="32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নং</a:t>
            </a:r>
            <a:r>
              <a:rPr lang="en-US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দল</a:t>
            </a:r>
            <a:r>
              <a:rPr lang="en-US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  </a:t>
            </a:r>
            <a:endParaRPr lang="en-US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4" name="Oval 23"/>
          <p:cNvSpPr/>
          <p:nvPr/>
        </p:nvSpPr>
        <p:spPr>
          <a:xfrm rot="14727878">
            <a:off x="685800" y="3337952"/>
            <a:ext cx="2209800" cy="1143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 rot="14727878">
            <a:off x="990600" y="3337952"/>
            <a:ext cx="1676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দোয়েল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pPr algn="ctr"/>
            <a:r>
              <a:rPr lang="en-US" sz="3200" dirty="0" smtClean="0">
                <a:latin typeface="NikoshBAN" pitchFamily="2" charset="0"/>
                <a:cs typeface="NikoshBAN" pitchFamily="2" charset="0"/>
              </a:rPr>
              <a:t>৫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নং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দল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352800" y="152400"/>
            <a:ext cx="2971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u="sng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পানি</a:t>
            </a:r>
            <a:r>
              <a:rPr lang="en-US" sz="3200" u="sng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u="sng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দূষণের</a:t>
            </a:r>
            <a:r>
              <a:rPr lang="en-US" sz="3200" u="sng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u="sng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একটি</a:t>
            </a:r>
            <a:r>
              <a:rPr lang="en-US" sz="3200" u="sng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u="sng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3200" u="sng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u="sng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কারণ</a:t>
            </a:r>
            <a:r>
              <a:rPr lang="en-US" sz="3200" u="sng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u="sng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বলবে</a:t>
            </a:r>
            <a:endParaRPr lang="en-US" sz="3200" u="sng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6" name="Down Arrow 25"/>
          <p:cNvSpPr/>
          <p:nvPr/>
        </p:nvSpPr>
        <p:spPr>
          <a:xfrm rot="7983094">
            <a:off x="2959372" y="1707568"/>
            <a:ext cx="762000" cy="990600"/>
          </a:xfrm>
          <a:prstGeom prst="down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Down Arrow 26"/>
          <p:cNvSpPr/>
          <p:nvPr/>
        </p:nvSpPr>
        <p:spPr>
          <a:xfrm rot="13767287">
            <a:off x="6005356" y="1640189"/>
            <a:ext cx="762000" cy="990600"/>
          </a:xfrm>
          <a:prstGeom prst="down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Down Arrow 27"/>
          <p:cNvSpPr/>
          <p:nvPr/>
        </p:nvSpPr>
        <p:spPr>
          <a:xfrm rot="18215801">
            <a:off x="6110007" y="3270569"/>
            <a:ext cx="762000" cy="1106829"/>
          </a:xfrm>
          <a:prstGeom prst="down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Down Arrow 28"/>
          <p:cNvSpPr/>
          <p:nvPr/>
        </p:nvSpPr>
        <p:spPr>
          <a:xfrm rot="276004">
            <a:off x="4230284" y="3913826"/>
            <a:ext cx="762000" cy="1010244"/>
          </a:xfrm>
          <a:prstGeom prst="down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Down Arrow 29"/>
          <p:cNvSpPr/>
          <p:nvPr/>
        </p:nvSpPr>
        <p:spPr>
          <a:xfrm rot="4158144">
            <a:off x="2567784" y="2914650"/>
            <a:ext cx="762000" cy="1104900"/>
          </a:xfrm>
          <a:prstGeom prst="down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9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5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6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6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3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8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1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  <p:bldP spid="12" grpId="0" animBg="1"/>
      <p:bldP spid="13" grpId="0"/>
      <p:bldP spid="18" grpId="0" animBg="1"/>
      <p:bldP spid="19" grpId="0"/>
      <p:bldP spid="20" grpId="0" animBg="1"/>
      <p:bldP spid="21" grpId="0"/>
      <p:bldP spid="22" grpId="0" animBg="1"/>
      <p:bldP spid="23" grpId="0"/>
      <p:bldP spid="24" grpId="0" animBg="1"/>
      <p:bldP spid="25" grpId="0"/>
      <p:bldP spid="36" grpId="0"/>
      <p:bldP spid="26" grpId="0" animBg="1"/>
      <p:bldP spid="27" grpId="0" animBg="1"/>
      <p:bldP spid="28" grpId="0" animBg="1"/>
      <p:bldP spid="29" grpId="0" animBg="1"/>
      <p:bldP spid="30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71600" y="1143000"/>
            <a:ext cx="6400800" cy="83099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err="1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পাঠ্য</a:t>
            </a:r>
            <a:r>
              <a:rPr lang="en-US" sz="48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b="1" dirty="0" err="1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বইয়ের</a:t>
            </a:r>
            <a:r>
              <a:rPr lang="en-US" sz="48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b="1" dirty="0" err="1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সাথে</a:t>
            </a:r>
            <a:r>
              <a:rPr lang="en-US" sz="48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b="1" dirty="0" err="1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মিলিয়ে</a:t>
            </a:r>
            <a:r>
              <a:rPr lang="en-US" sz="48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b="1" dirty="0" err="1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নাও</a:t>
            </a:r>
            <a:endParaRPr lang="en-US" sz="48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00200" y="3276600"/>
            <a:ext cx="5562600" cy="92333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54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পৃষ্ঠা</a:t>
            </a:r>
            <a:r>
              <a:rPr lang="en-US" sz="5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নম্বর</a:t>
            </a:r>
            <a:r>
              <a:rPr lang="en-US" sz="5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13 </a:t>
            </a:r>
            <a:r>
              <a:rPr lang="en-US" sz="5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ও </a:t>
            </a:r>
            <a:r>
              <a:rPr lang="en-US" sz="5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14 </a:t>
            </a:r>
            <a:endParaRPr lang="en-US" sz="54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3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1219200" y="2133600"/>
            <a:ext cx="7162800" cy="1938992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60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দুষিত</a:t>
            </a:r>
            <a:r>
              <a:rPr lang="en-US" sz="6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পানি</a:t>
            </a:r>
            <a:r>
              <a:rPr lang="en-US" sz="6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পান</a:t>
            </a:r>
            <a:r>
              <a:rPr lang="en-US" sz="6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করলে</a:t>
            </a:r>
            <a:r>
              <a:rPr lang="en-US" sz="6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কী</a:t>
            </a:r>
            <a:r>
              <a:rPr lang="en-US" sz="6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কী</a:t>
            </a:r>
            <a:r>
              <a:rPr lang="en-US" sz="6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রোগ</a:t>
            </a:r>
            <a:r>
              <a:rPr lang="en-US" sz="6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6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লেখ</a:t>
            </a:r>
            <a:r>
              <a:rPr lang="en-US" sz="6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।  </a:t>
            </a:r>
            <a:endParaRPr lang="en-US" sz="60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RAMBUZZ-191885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33600" y="381000"/>
            <a:ext cx="4724400" cy="441327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828800" y="5105400"/>
            <a:ext cx="579120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সকলকে</a:t>
            </a:r>
            <a:r>
              <a:rPr lang="en-US" sz="8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80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3600" dirty="0" smtClean="0">
              <a:latin typeface="NikoshBAN" pitchFamily="2" charset="0"/>
              <a:cs typeface="NikoshBAN" pitchFamily="2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4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307080" y="990600"/>
            <a:ext cx="2560320" cy="2857010"/>
          </a:xfrm>
          <a:prstGeom prst="rect">
            <a:avLst/>
          </a:prstGeom>
          <a:ln>
            <a:solidFill>
              <a:srgbClr val="0070C0"/>
            </a:solidFill>
          </a:ln>
        </p:spPr>
      </p:pic>
      <p:sp>
        <p:nvSpPr>
          <p:cNvPr id="3" name="TextBox 2"/>
          <p:cNvSpPr txBox="1"/>
          <p:nvPr/>
        </p:nvSpPr>
        <p:spPr>
          <a:xfrm>
            <a:off x="2133600" y="4038600"/>
            <a:ext cx="50292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মোঃ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আবুনাসের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খান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pPr algn="ctr"/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সহকারি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শিক্ষক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pPr algn="ctr"/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দশমিনা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মডেল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সঃ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প্রাঃ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বিঃ</a:t>
            </a:r>
            <a:endParaRPr lang="en-US" sz="40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দশমিনা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পটুয়াখালী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। 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460230" y="152400"/>
            <a:ext cx="2209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উপস্থাপনায়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1150203"/>
            <a:ext cx="6629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শ্রেণিঃ</a:t>
            </a:r>
            <a:r>
              <a:rPr lang="en-US" sz="5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পঞ্চম</a:t>
            </a:r>
            <a:r>
              <a:rPr lang="en-US" sz="5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54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endParaRPr lang="en-US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4800" dirty="0" err="1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বিষয়ঃ</a:t>
            </a:r>
            <a:r>
              <a:rPr lang="en-US" sz="4800" dirty="0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প্রাথমিক</a:t>
            </a:r>
            <a:r>
              <a:rPr lang="en-US" sz="4800" dirty="0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বিজ্ঞান</a:t>
            </a:r>
            <a:r>
              <a:rPr lang="en-US" sz="4800" dirty="0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4800" dirty="0" smtClean="0">
              <a:solidFill>
                <a:schemeClr val="accent1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1524000"/>
            <a:ext cx="8382000" cy="310854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পাঠের</a:t>
            </a:r>
            <a:r>
              <a:rPr lang="en-US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শিরোণামঃ</a:t>
            </a:r>
            <a:r>
              <a:rPr lang="en-US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জীবনের</a:t>
            </a:r>
            <a:r>
              <a:rPr lang="en-US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জন্য</a:t>
            </a:r>
            <a:r>
              <a:rPr lang="en-US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পানি</a:t>
            </a:r>
            <a:r>
              <a:rPr lang="en-US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endParaRPr lang="en-US" sz="44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endParaRPr lang="en-US" sz="20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pPr marL="2417763" indent="-2417763"/>
            <a:r>
              <a:rPr lang="en-US" sz="44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পাঠের</a:t>
            </a:r>
            <a:r>
              <a:rPr lang="en-US" sz="4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অংশঃ</a:t>
            </a:r>
            <a:r>
              <a:rPr lang="en-US" sz="4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কীভাবে</a:t>
            </a:r>
            <a:r>
              <a:rPr lang="en-US" sz="4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পানি</a:t>
            </a:r>
            <a:r>
              <a:rPr lang="en-US" sz="4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দূষিত</a:t>
            </a:r>
            <a:r>
              <a:rPr lang="en-US" sz="4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4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sz="44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পানি</a:t>
            </a:r>
            <a:r>
              <a:rPr lang="en-US" sz="4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দূষণের</a:t>
            </a:r>
            <a:r>
              <a:rPr lang="en-US" sz="4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ফল</a:t>
            </a:r>
            <a:r>
              <a:rPr lang="en-US" sz="4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। </a:t>
            </a:r>
            <a:endParaRPr lang="en-US" sz="4400" dirty="0" smtClean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19400" y="279737"/>
            <a:ext cx="3429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শিখনফল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" y="1912203"/>
            <a:ext cx="8305800" cy="243143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#</a:t>
            </a:r>
            <a:r>
              <a:rPr lang="en-US" sz="44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পানি</a:t>
            </a:r>
            <a:r>
              <a:rPr lang="en-US" sz="44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দূষণের</a:t>
            </a:r>
            <a:r>
              <a:rPr lang="en-US" sz="44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কারণগুলো</a:t>
            </a:r>
            <a:r>
              <a:rPr lang="en-US" sz="44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জেনে</a:t>
            </a:r>
            <a:r>
              <a:rPr lang="en-US" sz="44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sz="44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44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endParaRPr lang="en-US" sz="2000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pPr marL="569913" indent="-569913" algn="just"/>
            <a:r>
              <a:rPr lang="en-US" sz="4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#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দূষিত</a:t>
            </a:r>
            <a:r>
              <a:rPr lang="en-US" sz="44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পানি</a:t>
            </a:r>
            <a:r>
              <a:rPr lang="en-US" sz="44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পান</a:t>
            </a:r>
            <a:r>
              <a:rPr lang="en-US" sz="44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করলে</a:t>
            </a:r>
            <a:r>
              <a:rPr lang="en-US" sz="44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কী</a:t>
            </a:r>
            <a:r>
              <a:rPr lang="en-US" sz="44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কী</a:t>
            </a:r>
            <a:r>
              <a:rPr lang="en-US" sz="44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রোগ</a:t>
            </a:r>
            <a:r>
              <a:rPr lang="en-US" sz="44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44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তা</a:t>
            </a:r>
            <a:r>
              <a:rPr lang="en-US" sz="44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লিখতে</a:t>
            </a:r>
            <a:r>
              <a:rPr lang="en-US" sz="44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44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।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010-12-15-20-04-25-7-dhaka-the-capital-of-bangladesh-is-now-facing-wit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8600" y="457200"/>
            <a:ext cx="4572000" cy="29337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" name="Picture 2" descr="wastewate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30800" y="533400"/>
            <a:ext cx="3657600" cy="27432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Picture 3" descr="1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81000" y="3861012"/>
            <a:ext cx="3962400" cy="263609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Picture 4" descr="4760274937_50a52c0da5_z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648201" y="3632200"/>
            <a:ext cx="4343400" cy="287750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28800" y="1524000"/>
            <a:ext cx="5715000" cy="304698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96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জীবনের</a:t>
            </a:r>
            <a:r>
              <a:rPr lang="en-US" sz="96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96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জন্য</a:t>
            </a:r>
            <a:r>
              <a:rPr lang="en-US" sz="96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96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পানি</a:t>
            </a:r>
            <a:endParaRPr lang="en-US" sz="9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4760274937_50a52c0da5_z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43000" y="304800"/>
            <a:ext cx="6807200" cy="4509770"/>
          </a:xfrm>
          <a:prstGeom prst="rect">
            <a:avLst/>
          </a:prstGeom>
        </p:spPr>
      </p:pic>
      <p:sp>
        <p:nvSpPr>
          <p:cNvPr id="3" name="Rounded Rectangle 2"/>
          <p:cNvSpPr/>
          <p:nvPr/>
        </p:nvSpPr>
        <p:spPr>
          <a:xfrm>
            <a:off x="1600200" y="5029200"/>
            <a:ext cx="5562600" cy="1219200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পুকুর</a:t>
            </a:r>
            <a:r>
              <a:rPr lang="en-US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বা</a:t>
            </a:r>
            <a:r>
              <a:rPr lang="en-US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নদীতে</a:t>
            </a:r>
            <a:r>
              <a:rPr lang="en-US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গরু</a:t>
            </a:r>
            <a:r>
              <a:rPr lang="en-US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sz="40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ছাগল</a:t>
            </a:r>
            <a:r>
              <a:rPr lang="en-US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sz="40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মহিষ</a:t>
            </a:r>
            <a:r>
              <a:rPr lang="en-US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ইত্যাদি</a:t>
            </a:r>
            <a:r>
              <a:rPr lang="en-US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গোসল</a:t>
            </a:r>
            <a:r>
              <a:rPr lang="en-US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করালে</a:t>
            </a:r>
            <a:r>
              <a:rPr lang="en-US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40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010-12-15-20-04-25-7-dhaka-the-capital-of-bangladesh-is-now-facing-wit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1" y="3657600"/>
            <a:ext cx="4859001" cy="32004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3" name="Striped Right Arrow 2"/>
          <p:cNvSpPr/>
          <p:nvPr/>
        </p:nvSpPr>
        <p:spPr>
          <a:xfrm rot="5400000">
            <a:off x="285474" y="800100"/>
            <a:ext cx="3657600" cy="2057400"/>
          </a:xfrm>
          <a:prstGeom prst="striped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 rot="5400000">
            <a:off x="380039" y="1711522"/>
            <a:ext cx="342900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dirty="0" err="1" smtClean="0">
                <a:latin typeface="NikoshBAN" pitchFamily="2" charset="0"/>
                <a:cs typeface="NikoshBAN" pitchFamily="2" charset="0"/>
              </a:rPr>
              <a:t>ময়লা</a:t>
            </a:r>
            <a:r>
              <a:rPr lang="en-US" sz="3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400" dirty="0" err="1" smtClean="0">
                <a:latin typeface="NikoshBAN" pitchFamily="2" charset="0"/>
                <a:cs typeface="NikoshBAN" pitchFamily="2" charset="0"/>
              </a:rPr>
              <a:t>আবর্জনা</a:t>
            </a:r>
            <a:r>
              <a:rPr lang="en-US" sz="3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400" dirty="0" err="1" smtClean="0">
                <a:latin typeface="NikoshBAN" pitchFamily="2" charset="0"/>
                <a:cs typeface="NikoshBAN" pitchFamily="2" charset="0"/>
              </a:rPr>
              <a:t>ফেললে</a:t>
            </a:r>
            <a:r>
              <a:rPr lang="en-US" sz="34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3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Striped Right Arrow 4"/>
          <p:cNvSpPr/>
          <p:nvPr/>
        </p:nvSpPr>
        <p:spPr>
          <a:xfrm rot="16200000">
            <a:off x="5219700" y="4000501"/>
            <a:ext cx="3352800" cy="2057400"/>
          </a:xfrm>
          <a:prstGeom prst="striped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 rot="5385537">
            <a:off x="5786248" y="4583952"/>
            <a:ext cx="2133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কলকারখানার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pPr algn="ctr"/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বর্জ্য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পদার্থ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16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7" name="Picture 6" descr="wastewate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267200" y="304800"/>
            <a:ext cx="4533900" cy="314350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5" grpId="0" animBg="1"/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511</TotalTime>
  <Words>178</Words>
  <Application>Microsoft Office PowerPoint</Application>
  <PresentationFormat>On-screen Show (4:3)</PresentationFormat>
  <Paragraphs>60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PTI</dc:creator>
  <cp:lastModifiedBy>My Documents</cp:lastModifiedBy>
  <cp:revision>76</cp:revision>
  <dcterms:created xsi:type="dcterms:W3CDTF">2006-08-16T00:00:00Z</dcterms:created>
  <dcterms:modified xsi:type="dcterms:W3CDTF">2013-04-26T08:37:28Z</dcterms:modified>
</cp:coreProperties>
</file>